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66" r:id="rId2"/>
    <p:sldId id="394" r:id="rId3"/>
    <p:sldId id="332" r:id="rId4"/>
    <p:sldId id="388" r:id="rId5"/>
    <p:sldId id="390" r:id="rId6"/>
    <p:sldId id="406" r:id="rId7"/>
    <p:sldId id="386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276" r:id="rId19"/>
    <p:sldId id="363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DDDDDD"/>
    <a:srgbClr val="00FF00"/>
    <a:srgbClr val="00FFFF"/>
    <a:srgbClr val="FF9900"/>
    <a:srgbClr val="FF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659" autoAdjust="0"/>
  </p:normalViewPr>
  <p:slideViewPr>
    <p:cSldViewPr>
      <p:cViewPr varScale="1">
        <p:scale>
          <a:sx n="44" d="100"/>
          <a:sy n="44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</p:grpSp>
      </p:grpSp>
      <p:sp>
        <p:nvSpPr>
          <p:cNvPr id="93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30B9599-142D-444E-9465-1510A6AAD8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B7B6-6BEF-4FC8-96D2-CBC572A1B7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B0FF0-9A84-44B3-9F27-E365BA4C6C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74112-4ACC-4950-A6FF-62BF5FD93C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17A36-21CB-44FD-8767-249D6FCD74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BB05-0343-4288-9A5A-6B42C650DD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683B6-25B6-4AE0-8A71-D2474FA893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EB16E-049C-4038-9F06-4B80E6F2AD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027DE-C3BB-4A1A-95F4-DF1F42F024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DEEC1-0BD4-4C28-8C91-319C09E583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B197-4FC4-4012-B8F0-58717044BC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2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2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  <p:sp>
            <p:nvSpPr>
              <p:cNvPr id="83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>
                  <a:cs typeface="+mn-cs"/>
                </a:endParaRPr>
              </a:p>
            </p:txBody>
          </p:sp>
        </p:grpSp>
      </p:grpSp>
      <p:sp>
        <p:nvSpPr>
          <p:cNvPr id="83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3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3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3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EBCC3C5-AA08-43A9-AA03-E3A90437F9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3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4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144000" cy="523875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UNIVERSIDADE FEDERAL DO CEARÁ</a:t>
            </a:r>
            <a:b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PRÓ-REITORIA DE GRADUAÇÃO</a:t>
            </a:r>
            <a:b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pt-BR" sz="3200" dirty="0" smtClean="0">
                <a:solidFill>
                  <a:schemeClr val="tx1"/>
                </a:solidFill>
              </a:rPr>
              <a:t>Coordenadoria Geral de Programas Acadêmicos</a:t>
            </a: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Diretoria de Indicadores de Graduação e Registros Estatísticos</a:t>
            </a:r>
            <a:r>
              <a:rPr lang="pt-BR" sz="3600" dirty="0" smtClean="0">
                <a:solidFill>
                  <a:schemeClr val="tx1"/>
                </a:solidFill>
              </a:rPr>
              <a:t/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ENADE:</a:t>
            </a:r>
            <a:b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análise </a:t>
            </a: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das </a:t>
            </a: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notas </a:t>
            </a: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>zero nas edições de 2013 a 2015</a:t>
            </a:r>
            <a: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4400" dirty="0" smtClean="0">
                <a:solidFill>
                  <a:schemeClr val="tx1"/>
                </a:solidFill>
                <a:latin typeface="Garamond" pitchFamily="18" charset="0"/>
              </a:rPr>
              <a:t>André </a:t>
            </a:r>
            <a:r>
              <a:rPr lang="pt-BR" sz="4400" dirty="0" err="1" smtClean="0">
                <a:solidFill>
                  <a:schemeClr val="tx1"/>
                </a:solidFill>
                <a:latin typeface="Garamond" pitchFamily="18" charset="0"/>
              </a:rPr>
              <a:t>Jalles</a:t>
            </a:r>
            <a:r>
              <a:rPr lang="pt-BR" sz="44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44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sz="44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5715000"/>
            <a:ext cx="3500438" cy="695325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latin typeface="Garamond" pitchFamily="18" charset="0"/>
              </a:rPr>
              <a:t>junho</a:t>
            </a:r>
            <a:r>
              <a:rPr lang="pt-BR" b="1" dirty="0" smtClean="0">
                <a:latin typeface="Garamond" pitchFamily="18" charset="0"/>
              </a:rPr>
              <a:t>-2017</a:t>
            </a:r>
            <a:endParaRPr lang="pt-BR" b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45725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Geral: Todas as instituições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28860" y="371475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Dados da UFC</a:t>
            </a:r>
            <a:endParaRPr lang="pt-BR" sz="2000" b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7072362" cy="145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108460"/>
            <a:ext cx="6364884" cy="153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45725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Geral: Todas as instituições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28860" y="371475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Dados da UFC</a:t>
            </a:r>
            <a:endParaRPr lang="pt-BR" sz="2000" b="1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822444"/>
            <a:ext cx="7143799" cy="147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7" y="4108460"/>
            <a:ext cx="6364884" cy="153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47045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369504" cy="52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49" y="1357297"/>
            <a:ext cx="6992961" cy="524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98242"/>
            <a:ext cx="7000924" cy="524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Formação Geral dissertativa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7516"/>
            <a:ext cx="8929718" cy="521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C. Específico dissertativa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87518"/>
            <a:ext cx="8750624" cy="511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549275"/>
            <a:ext cx="8929688" cy="1223963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800" smtClean="0"/>
              <a:t>ENADE: ponto fundamental</a:t>
            </a:r>
            <a:br>
              <a:rPr lang="pt-BR" sz="4800" smtClean="0"/>
            </a:br>
            <a:r>
              <a:rPr lang="pt-BR" sz="4800" smtClean="0"/>
              <a:t>Nota dos alunos concluintes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71550" y="2116138"/>
            <a:ext cx="75961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800">
                <a:solidFill>
                  <a:srgbClr val="00FF00"/>
                </a:solidFill>
              </a:rPr>
              <a:t>Como conscientizar o aluno que sua participação, com responsabilidade, é de vital </a:t>
            </a:r>
            <a:r>
              <a:rPr lang="pt-BR" sz="6000">
                <a:solidFill>
                  <a:srgbClr val="00FF00"/>
                </a:solidFill>
              </a:rPr>
              <a:t>IMPORTÂNCIA?</a:t>
            </a:r>
            <a:r>
              <a:rPr lang="pt-BR"/>
              <a:t>	</a:t>
            </a:r>
          </a:p>
          <a:p>
            <a:pPr algn="just"/>
            <a:endParaRPr lang="pt-BR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Disciplinas\T Pesq Est\2015\cerebro-banco-de-dados-aplic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53530"/>
            <a:ext cx="9144032" cy="680447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14282" y="142876"/>
            <a:ext cx="8715404" cy="6429396"/>
          </a:xfrm>
          <a:prstGeom prst="rect">
            <a:avLst/>
          </a:prstGeom>
          <a:noFill/>
        </p:spPr>
        <p:txBody>
          <a:bodyPr wrap="square" rtlCol="0">
            <a:prstTxWarp prst="textRingInside">
              <a:avLst/>
            </a:prstTxWarp>
            <a:spAutoFit/>
          </a:bodyPr>
          <a:lstStyle/>
          <a:p>
            <a:r>
              <a:rPr lang="pt-BR" smtClean="0">
                <a:solidFill>
                  <a:srgbClr val="99FF99"/>
                </a:solidFill>
              </a:rPr>
              <a:t> </a:t>
            </a:r>
            <a:r>
              <a:rPr lang="pt-BR" dirty="0" smtClean="0">
                <a:solidFill>
                  <a:srgbClr val="99FF99"/>
                </a:solidFill>
              </a:rPr>
              <a:t>B R I G A D O</a:t>
            </a:r>
            <a:endParaRPr lang="pt-BR" dirty="0">
              <a:solidFill>
                <a:srgbClr val="99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5699125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dirty="0" smtClean="0">
                <a:solidFill>
                  <a:srgbClr val="FFFF00"/>
                </a:solidFill>
              </a:rPr>
              <a:t>Nota ENADE</a:t>
            </a:r>
          </a:p>
        </p:txBody>
      </p:sp>
      <p:sp>
        <p:nvSpPr>
          <p:cNvPr id="4099" name="Retângulo 5"/>
          <p:cNvSpPr>
            <a:spLocks noChangeArrowheads="1"/>
          </p:cNvSpPr>
          <p:nvPr/>
        </p:nvSpPr>
        <p:spPr bwMode="auto">
          <a:xfrm>
            <a:off x="500063" y="3857628"/>
            <a:ext cx="7429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dirty="0">
                <a:solidFill>
                  <a:srgbClr val="FFFF00"/>
                </a:solidFill>
              </a:rPr>
              <a:t>O passo inicial para o cálculo do Conceito </a:t>
            </a:r>
            <a:r>
              <a:rPr lang="pt-BR" sz="2400" dirty="0" err="1">
                <a:solidFill>
                  <a:srgbClr val="FFFF00"/>
                </a:solidFill>
              </a:rPr>
              <a:t>Enade</a:t>
            </a:r>
            <a:r>
              <a:rPr lang="pt-BR" sz="2400" dirty="0">
                <a:solidFill>
                  <a:srgbClr val="FFFF00"/>
                </a:solidFill>
              </a:rPr>
              <a:t> de uma unidade de observação é a obtenção do desempenho médio de seus concluintes na Formação Geral (FG) </a:t>
            </a:r>
            <a:r>
              <a:rPr lang="pt-BR" sz="2400" dirty="0" smtClean="0">
                <a:solidFill>
                  <a:srgbClr val="FFFF00"/>
                </a:solidFill>
              </a:rPr>
              <a:t>(10 questões: 8 objetivas e 2 discursivas) e </a:t>
            </a:r>
            <a:r>
              <a:rPr lang="pt-BR" sz="2400" dirty="0">
                <a:solidFill>
                  <a:srgbClr val="FFFF00"/>
                </a:solidFill>
              </a:rPr>
              <a:t>no Componente Específico (CE</a:t>
            </a:r>
            <a:r>
              <a:rPr lang="pt-BR" sz="2400" dirty="0" smtClean="0">
                <a:solidFill>
                  <a:srgbClr val="FFFF00"/>
                </a:solidFill>
              </a:rPr>
              <a:t>) (</a:t>
            </a:r>
            <a:r>
              <a:rPr lang="pt-BR" sz="2400" dirty="0" smtClean="0">
                <a:solidFill>
                  <a:srgbClr val="FFFF00"/>
                </a:solidFill>
              </a:rPr>
              <a:t>30 </a:t>
            </a:r>
            <a:r>
              <a:rPr lang="pt-BR" sz="2400" dirty="0" smtClean="0">
                <a:solidFill>
                  <a:srgbClr val="FFFF00"/>
                </a:solidFill>
              </a:rPr>
              <a:t>questões: 27 </a:t>
            </a:r>
            <a:r>
              <a:rPr lang="pt-BR" sz="2400" dirty="0" smtClean="0">
                <a:solidFill>
                  <a:srgbClr val="FFFF00"/>
                </a:solidFill>
              </a:rPr>
              <a:t>objetivas e </a:t>
            </a:r>
            <a:r>
              <a:rPr lang="pt-BR" sz="2400" dirty="0" smtClean="0">
                <a:solidFill>
                  <a:srgbClr val="FFFF00"/>
                </a:solidFill>
              </a:rPr>
              <a:t>3 discursivas). 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63" y="1357313"/>
            <a:ext cx="74295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pt-BR" sz="2400" b="1" dirty="0">
                <a:solidFill>
                  <a:srgbClr val="FFFF00"/>
                </a:solidFill>
              </a:rPr>
              <a:t>Cálculo do Conceito </a:t>
            </a:r>
            <a:r>
              <a:rPr lang="pt-BR" sz="2400" b="1" dirty="0" err="1">
                <a:solidFill>
                  <a:srgbClr val="FFFF00"/>
                </a:solidFill>
              </a:rPr>
              <a:t>Enade</a:t>
            </a:r>
            <a:r>
              <a:rPr lang="pt-BR" sz="2400" b="1" dirty="0">
                <a:solidFill>
                  <a:srgbClr val="FFFF00"/>
                </a:solidFill>
              </a:rPr>
              <a:t> de </a:t>
            </a:r>
            <a:r>
              <a:rPr lang="pt-BR" sz="2400" b="1" dirty="0" smtClean="0">
                <a:solidFill>
                  <a:srgbClr val="FFFF00"/>
                </a:solidFill>
              </a:rPr>
              <a:t>2012</a:t>
            </a:r>
            <a:endParaRPr lang="pt-BR" sz="2400" b="1" dirty="0">
              <a:solidFill>
                <a:srgbClr val="FFFF00"/>
              </a:solidFill>
            </a:endParaRPr>
          </a:p>
          <a:p>
            <a:pPr marL="342900" indent="-342900" algn="just">
              <a:defRPr/>
            </a:pPr>
            <a:r>
              <a:rPr lang="pt-BR" sz="2400" b="1" dirty="0"/>
              <a:t> </a:t>
            </a:r>
          </a:p>
          <a:p>
            <a:pPr algn="just">
              <a:defRPr/>
            </a:pPr>
            <a:r>
              <a:rPr lang="pt-BR" sz="2400" dirty="0">
                <a:solidFill>
                  <a:srgbClr val="FFFF00"/>
                </a:solidFill>
              </a:rPr>
              <a:t>O Conceito </a:t>
            </a:r>
            <a:r>
              <a:rPr lang="pt-BR" sz="2400" dirty="0" err="1">
                <a:solidFill>
                  <a:srgbClr val="FFFF00"/>
                </a:solidFill>
              </a:rPr>
              <a:t>Enade</a:t>
            </a:r>
            <a:r>
              <a:rPr lang="pt-BR" sz="2400" dirty="0">
                <a:solidFill>
                  <a:srgbClr val="FFFF00"/>
                </a:solidFill>
              </a:rPr>
              <a:t> é calculado para cada unidade de observação, constituída pelo </a:t>
            </a:r>
            <a:r>
              <a:rPr lang="pt-BR" sz="2400" dirty="0" smtClean="0">
                <a:solidFill>
                  <a:srgbClr val="FFFF00"/>
                </a:solidFill>
              </a:rPr>
              <a:t>curso, </a:t>
            </a:r>
            <a:r>
              <a:rPr lang="pt-BR" sz="2400" dirty="0">
                <a:solidFill>
                  <a:srgbClr val="FFFF00"/>
                </a:solidFill>
              </a:rPr>
              <a:t>que compõe uma área de avaliação específica do </a:t>
            </a:r>
            <a:r>
              <a:rPr lang="pt-BR" sz="2400" dirty="0" err="1">
                <a:solidFill>
                  <a:srgbClr val="FFFF00"/>
                </a:solidFill>
              </a:rPr>
              <a:t>Enade</a:t>
            </a:r>
            <a:r>
              <a:rPr lang="pt-BR" sz="2400" dirty="0">
                <a:solidFill>
                  <a:srgbClr val="FFFF00"/>
                </a:solidFill>
              </a:rPr>
              <a:t> (abrangência/enquadramento</a:t>
            </a:r>
            <a:r>
              <a:rPr lang="pt-BR" sz="2400" dirty="0" smtClean="0">
                <a:solidFill>
                  <a:srgbClr val="FFFF00"/>
                </a:solidFill>
              </a:rPr>
              <a:t>). 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7342209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dirty="0" smtClean="0">
                <a:solidFill>
                  <a:srgbClr val="FFFF00"/>
                </a:solidFill>
              </a:rPr>
              <a:t>Formatação da Nota ENADE</a:t>
            </a:r>
            <a:endParaRPr lang="pt-BR" dirty="0" smtClean="0">
              <a:solidFill>
                <a:srgbClr val="FFFF00"/>
              </a:solidFill>
            </a:endParaRP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30099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428736"/>
            <a:ext cx="20764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3429007"/>
            <a:ext cx="40909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857760"/>
            <a:ext cx="46085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1142984"/>
            <a:ext cx="20383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3200" dirty="0" smtClean="0">
                <a:solidFill>
                  <a:schemeClr val="bg1"/>
                </a:solidFill>
              </a:rPr>
              <a:t>Insumos avaliados: Conceito do Curso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31" y="1391446"/>
            <a:ext cx="8599411" cy="446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142852"/>
            <a:ext cx="8540750" cy="1143000"/>
          </a:xfrm>
        </p:spPr>
        <p:txBody>
          <a:bodyPr/>
          <a:lstStyle/>
          <a:p>
            <a:pPr>
              <a:defRPr/>
            </a:pPr>
            <a:r>
              <a:rPr lang="pt-BR" sz="3200" dirty="0" smtClean="0">
                <a:solidFill>
                  <a:srgbClr val="FFFF00"/>
                </a:solidFill>
              </a:rPr>
              <a:t>Evolução histórica da avaliação da graduação  IGC </a:t>
            </a:r>
            <a:r>
              <a:rPr lang="pt-BR" sz="3200" dirty="0" smtClean="0">
                <a:solidFill>
                  <a:srgbClr val="FFFF00"/>
                </a:solidFill>
              </a:rPr>
              <a:t> (graduação - NE)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30" y="1208093"/>
            <a:ext cx="9067902" cy="564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5" y="514336"/>
            <a:ext cx="8715405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dirty="0" smtClean="0">
                <a:solidFill>
                  <a:srgbClr val="FFFF00"/>
                </a:solidFill>
              </a:rPr>
              <a:t>Áreas </a:t>
            </a:r>
            <a:r>
              <a:rPr lang="pt-BR" dirty="0" smtClean="0">
                <a:solidFill>
                  <a:srgbClr val="FFFF00"/>
                </a:solidFill>
              </a:rPr>
              <a:t>e ano da</a:t>
            </a:r>
            <a:r>
              <a:rPr lang="pt-BR" dirty="0" smtClean="0">
                <a:solidFill>
                  <a:srgbClr val="FFFF00"/>
                </a:solidFill>
              </a:rPr>
              <a:t> avaliação</a:t>
            </a:r>
            <a:endParaRPr lang="pt-BR" dirty="0" smtClean="0">
              <a:solidFill>
                <a:srgbClr val="FFFF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201294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t-BR" sz="3600" dirty="0" smtClean="0">
                <a:solidFill>
                  <a:srgbClr val="FFFF00"/>
                </a:solidFill>
              </a:rPr>
              <a:t>2013: Saúde, Ciências Agrárias e afins</a:t>
            </a:r>
            <a:r>
              <a:rPr lang="pt-BR" sz="3600" dirty="0" smtClean="0">
                <a:solidFill>
                  <a:srgbClr val="FFFF00"/>
                </a:solidFill>
              </a:rPr>
              <a:t>;</a:t>
            </a:r>
          </a:p>
          <a:p>
            <a:pPr marL="342900" indent="-342900" algn="just">
              <a:defRPr/>
            </a:pPr>
            <a:r>
              <a:rPr lang="pt-BR" sz="3600" dirty="0" smtClean="0">
                <a:solidFill>
                  <a:srgbClr val="FFFF00"/>
                </a:solidFill>
              </a:rPr>
              <a:t> </a:t>
            </a:r>
            <a:endParaRPr lang="pt-BR" sz="3600" dirty="0" smtClean="0">
              <a:solidFill>
                <a:srgbClr val="FFFF00"/>
              </a:solidFill>
            </a:endParaRPr>
          </a:p>
          <a:p>
            <a:pPr marL="342900" indent="-342900" algn="just">
              <a:defRPr/>
            </a:pPr>
            <a:r>
              <a:rPr lang="pt-BR" sz="3600" dirty="0" smtClean="0">
                <a:solidFill>
                  <a:srgbClr val="FFFF00"/>
                </a:solidFill>
              </a:rPr>
              <a:t>2014: Ciências Exatas, Licenciaturas e afins</a:t>
            </a:r>
            <a:r>
              <a:rPr lang="pt-BR" sz="3600" dirty="0" smtClean="0">
                <a:solidFill>
                  <a:srgbClr val="FFFF00"/>
                </a:solidFill>
              </a:rPr>
              <a:t>;</a:t>
            </a:r>
          </a:p>
          <a:p>
            <a:pPr marL="342900" indent="-342900" algn="just">
              <a:defRPr/>
            </a:pPr>
            <a:r>
              <a:rPr lang="pt-BR" sz="3600" dirty="0" smtClean="0">
                <a:solidFill>
                  <a:srgbClr val="FFFF00"/>
                </a:solidFill>
              </a:rPr>
              <a:t> </a:t>
            </a:r>
            <a:endParaRPr lang="pt-BR" sz="3600" dirty="0" smtClean="0">
              <a:solidFill>
                <a:srgbClr val="FFFF00"/>
              </a:solidFill>
            </a:endParaRPr>
          </a:p>
          <a:p>
            <a:pPr marL="1346200" indent="-1346200" algn="just">
              <a:defRPr/>
            </a:pPr>
            <a:r>
              <a:rPr lang="pt-BR" sz="3600" dirty="0" smtClean="0">
                <a:solidFill>
                  <a:srgbClr val="FFFF00"/>
                </a:solidFill>
              </a:rPr>
              <a:t>2015: Ciências Sociais Aplicadas, </a:t>
            </a:r>
            <a:r>
              <a:rPr lang="pt-BR" sz="3600" dirty="0" smtClean="0">
                <a:solidFill>
                  <a:srgbClr val="FFFF00"/>
                </a:solidFill>
              </a:rPr>
              <a:t>Ciências Humanas </a:t>
            </a:r>
            <a:r>
              <a:rPr lang="pt-BR" sz="3600" dirty="0" smtClean="0">
                <a:solidFill>
                  <a:srgbClr val="FFFF00"/>
                </a:solidFill>
              </a:rPr>
              <a:t>e afins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smtClean="0">
                <a:solidFill>
                  <a:srgbClr val="FFFF00"/>
                </a:solidFill>
              </a:rPr>
              <a:t>forma de categorização da participação</a:t>
            </a:r>
            <a:r>
              <a:rPr lang="pt-BR" sz="3200" dirty="0" smtClean="0">
                <a:solidFill>
                  <a:srgbClr val="FFFF00"/>
                </a:solidFill>
              </a:rPr>
              <a:t>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6357982" cy="195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214282" y="145725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Geral: Todas as instituições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00430" y="414338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Dados da UFC</a:t>
            </a:r>
            <a:endParaRPr lang="pt-BR" sz="2000" b="1" dirty="0">
              <a:solidFill>
                <a:srgbClr val="FFFF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524390"/>
            <a:ext cx="6246120" cy="197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45725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Geral: Todas as instituições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28860" y="371475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Dados da UFC</a:t>
            </a:r>
            <a:endParaRPr lang="pt-BR" sz="20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7143800" cy="147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071942"/>
            <a:ext cx="6364884" cy="153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57213"/>
          </a:xfrm>
        </p:spPr>
        <p:txBody>
          <a:bodyPr/>
          <a:lstStyle/>
          <a:p>
            <a:pPr>
              <a:defRPr/>
            </a:pPr>
            <a:r>
              <a:rPr lang="pt-BR" sz="3200" dirty="0" err="1" smtClean="0">
                <a:solidFill>
                  <a:srgbClr val="FFFF00"/>
                </a:solidFill>
              </a:rPr>
              <a:t>Microdados</a:t>
            </a:r>
            <a:r>
              <a:rPr lang="pt-BR" sz="3200" dirty="0" smtClean="0">
                <a:solidFill>
                  <a:srgbClr val="FFFF00"/>
                </a:solidFill>
              </a:rPr>
              <a:t> de </a:t>
            </a:r>
            <a:r>
              <a:rPr lang="pt-BR" sz="3200" dirty="0" smtClean="0">
                <a:solidFill>
                  <a:srgbClr val="FFFF00"/>
                </a:solidFill>
              </a:rPr>
              <a:t>2013 a 2015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err="1" smtClean="0">
                <a:solidFill>
                  <a:srgbClr val="FFFF00"/>
                </a:solidFill>
              </a:rPr>
              <a:t>Frequência</a:t>
            </a:r>
            <a:r>
              <a:rPr lang="pt-BR" sz="3200" dirty="0" smtClean="0">
                <a:solidFill>
                  <a:srgbClr val="FFFF00"/>
                </a:solidFill>
              </a:rPr>
              <a:t> de zeros entre os participantes 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45725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Geral: Todas as instituições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28860" y="371475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Dados da UFC</a:t>
            </a:r>
            <a:endParaRPr lang="pt-BR" sz="2000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7215238" cy="148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9" y="4108460"/>
            <a:ext cx="6364884" cy="153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ússola">
  <a:themeElements>
    <a:clrScheme name="Bússola 14">
      <a:dk1>
        <a:srgbClr val="00008E"/>
      </a:dk1>
      <a:lt1>
        <a:srgbClr val="66FFFF"/>
      </a:lt1>
      <a:dk2>
        <a:srgbClr val="000066"/>
      </a:dk2>
      <a:lt2>
        <a:srgbClr val="99CCFF"/>
      </a:lt2>
      <a:accent1>
        <a:srgbClr val="304F7C"/>
      </a:accent1>
      <a:accent2>
        <a:srgbClr val="0089BA"/>
      </a:accent2>
      <a:accent3>
        <a:srgbClr val="AAAAB8"/>
      </a:accent3>
      <a:accent4>
        <a:srgbClr val="56DADA"/>
      </a:accent4>
      <a:accent5>
        <a:srgbClr val="ADB2BF"/>
      </a:accent5>
      <a:accent6>
        <a:srgbClr val="007CA8"/>
      </a:accent6>
      <a:hlink>
        <a:srgbClr val="66CCFF"/>
      </a:hlink>
      <a:folHlink>
        <a:srgbClr val="00CC99"/>
      </a:folHlink>
    </a:clrScheme>
    <a:fontScheme name="Bússol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ússola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ússola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ússola 10">
        <a:dk1>
          <a:srgbClr val="000058"/>
        </a:dk1>
        <a:lt1>
          <a:srgbClr val="66FFFF"/>
        </a:lt1>
        <a:dk2>
          <a:srgbClr val="000066"/>
        </a:dk2>
        <a:lt2>
          <a:srgbClr val="99CCFF"/>
        </a:lt2>
        <a:accent1>
          <a:srgbClr val="170D9F"/>
        </a:accent1>
        <a:accent2>
          <a:srgbClr val="0089BA"/>
        </a:accent2>
        <a:accent3>
          <a:srgbClr val="AAAAB8"/>
        </a:accent3>
        <a:accent4>
          <a:srgbClr val="56DADA"/>
        </a:accent4>
        <a:accent5>
          <a:srgbClr val="ABAAC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11">
        <a:dk1>
          <a:srgbClr val="000058"/>
        </a:dk1>
        <a:lt1>
          <a:srgbClr val="66FFFF"/>
        </a:lt1>
        <a:dk2>
          <a:srgbClr val="000066"/>
        </a:dk2>
        <a:lt2>
          <a:srgbClr val="99CCFF"/>
        </a:lt2>
        <a:accent1>
          <a:srgbClr val="304F7C"/>
        </a:accent1>
        <a:accent2>
          <a:srgbClr val="0089BA"/>
        </a:accent2>
        <a:accent3>
          <a:srgbClr val="AAAAB8"/>
        </a:accent3>
        <a:accent4>
          <a:srgbClr val="56DADA"/>
        </a:accent4>
        <a:accent5>
          <a:srgbClr val="ADB2BF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12">
        <a:dk1>
          <a:srgbClr val="0000E2"/>
        </a:dk1>
        <a:lt1>
          <a:srgbClr val="66FFFF"/>
        </a:lt1>
        <a:dk2>
          <a:srgbClr val="000066"/>
        </a:dk2>
        <a:lt2>
          <a:srgbClr val="99CCFF"/>
        </a:lt2>
        <a:accent1>
          <a:srgbClr val="304F7C"/>
        </a:accent1>
        <a:accent2>
          <a:srgbClr val="0089BA"/>
        </a:accent2>
        <a:accent3>
          <a:srgbClr val="AAAAB8"/>
        </a:accent3>
        <a:accent4>
          <a:srgbClr val="56DADA"/>
        </a:accent4>
        <a:accent5>
          <a:srgbClr val="ADB2BF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13">
        <a:dk1>
          <a:srgbClr val="0000A4"/>
        </a:dk1>
        <a:lt1>
          <a:srgbClr val="66FFFF"/>
        </a:lt1>
        <a:dk2>
          <a:srgbClr val="000066"/>
        </a:dk2>
        <a:lt2>
          <a:srgbClr val="99CCFF"/>
        </a:lt2>
        <a:accent1>
          <a:srgbClr val="304F7C"/>
        </a:accent1>
        <a:accent2>
          <a:srgbClr val="0089BA"/>
        </a:accent2>
        <a:accent3>
          <a:srgbClr val="AAAAB8"/>
        </a:accent3>
        <a:accent4>
          <a:srgbClr val="56DADA"/>
        </a:accent4>
        <a:accent5>
          <a:srgbClr val="ADB2BF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ússola 14">
        <a:dk1>
          <a:srgbClr val="00008E"/>
        </a:dk1>
        <a:lt1>
          <a:srgbClr val="66FFFF"/>
        </a:lt1>
        <a:dk2>
          <a:srgbClr val="000066"/>
        </a:dk2>
        <a:lt2>
          <a:srgbClr val="99CCFF"/>
        </a:lt2>
        <a:accent1>
          <a:srgbClr val="304F7C"/>
        </a:accent1>
        <a:accent2>
          <a:srgbClr val="0089BA"/>
        </a:accent2>
        <a:accent3>
          <a:srgbClr val="AAAAB8"/>
        </a:accent3>
        <a:accent4>
          <a:srgbClr val="56DADA"/>
        </a:accent4>
        <a:accent5>
          <a:srgbClr val="ADB2BF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2987</TotalTime>
  <Words>277</Words>
  <Application>Microsoft Office PowerPoint</Application>
  <PresentationFormat>Apresentação na tela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Bússola</vt:lpstr>
      <vt:lpstr>UNIVERSIDADE FEDERAL DO CEARÁ PRÓ-REITORIA DE GRADUAÇÃO  Coordenadoria Geral de Programas Acadêmicos Diretoria de Indicadores de Graduação e Registros Estatísticos  ENADE: análise das notas zero nas edições de 2013 a 2015 André Jalles </vt:lpstr>
      <vt:lpstr>Nota ENADE</vt:lpstr>
      <vt:lpstr>Formatação da Nota ENADE</vt:lpstr>
      <vt:lpstr>Insumos avaliados: Conceito do Curso</vt:lpstr>
      <vt:lpstr>Evolução histórica da avaliação da graduação  IGC  (graduação - NE)</vt:lpstr>
      <vt:lpstr>Áreas e ano da avaliação</vt:lpstr>
      <vt:lpstr>Microdados de 2013 a 2015 forma de categorização da participação </vt:lpstr>
      <vt:lpstr>Microdados de 2013 a 2015 Frequência de zeros entre os participantes </vt:lpstr>
      <vt:lpstr>Microdados de 2013 a 2015 Frequência de zeros entre os participantes </vt:lpstr>
      <vt:lpstr>Microdados de 2013 a 2015 Frequência de zeros entre os participantes </vt:lpstr>
      <vt:lpstr>Microdados de 2013 a 2015 Frequência de zeros entre os participantes </vt:lpstr>
      <vt:lpstr>Microdados de 2013 a 2015 Frequência de zeros entre os participantes </vt:lpstr>
      <vt:lpstr>Microdados de 2013 a 2015 Frequência de zeros entre os participantes </vt:lpstr>
      <vt:lpstr>Microdados de 2013 a 2015 Frequência de zeros entre os participantes </vt:lpstr>
      <vt:lpstr>Microdados de 2013 a 2015 Frequência de zeros entre os participantes </vt:lpstr>
      <vt:lpstr>Microdados de 2013 a 2015 Frequência de zeros Formação Geral dissertativa </vt:lpstr>
      <vt:lpstr>Microdados de 2013 a 2015 Frequência de zeros C. Específico dissertativa </vt:lpstr>
      <vt:lpstr>ENADE: ponto fundamental Nota dos alunos concluintes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DO CEARÁ PRÓ-REITORIA DE GRADUAÇÃO OFICINA DE FORMAÇÃO DE COORDENADORES</dc:title>
  <dc:creator>.</dc:creator>
  <cp:lastModifiedBy>jalles</cp:lastModifiedBy>
  <cp:revision>228</cp:revision>
  <dcterms:created xsi:type="dcterms:W3CDTF">2011-03-25T22:44:08Z</dcterms:created>
  <dcterms:modified xsi:type="dcterms:W3CDTF">2017-06-23T19:23:48Z</dcterms:modified>
</cp:coreProperties>
</file>