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366" r:id="rId2"/>
    <p:sldId id="394" r:id="rId3"/>
    <p:sldId id="332" r:id="rId4"/>
    <p:sldId id="388" r:id="rId5"/>
    <p:sldId id="390" r:id="rId6"/>
    <p:sldId id="406" r:id="rId7"/>
    <p:sldId id="386" r:id="rId8"/>
    <p:sldId id="395" r:id="rId9"/>
    <p:sldId id="396" r:id="rId10"/>
    <p:sldId id="397" r:id="rId11"/>
    <p:sldId id="398" r:id="rId12"/>
    <p:sldId id="399" r:id="rId13"/>
    <p:sldId id="400" r:id="rId14"/>
    <p:sldId id="401" r:id="rId15"/>
    <p:sldId id="402" r:id="rId16"/>
    <p:sldId id="403" r:id="rId17"/>
    <p:sldId id="404" r:id="rId18"/>
    <p:sldId id="276" r:id="rId19"/>
    <p:sldId id="363" r:id="rId20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00"/>
    <a:srgbClr val="DDDDDD"/>
    <a:srgbClr val="00FF00"/>
    <a:srgbClr val="00FFFF"/>
    <a:srgbClr val="FF9900"/>
    <a:srgbClr val="FF3300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0659" autoAdjust="0"/>
  </p:normalViewPr>
  <p:slideViewPr>
    <p:cSldViewPr>
      <p:cViewPr varScale="1">
        <p:scale>
          <a:sx n="44" d="100"/>
          <a:sy n="44" d="100"/>
        </p:scale>
        <p:origin x="-91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4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4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4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4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4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4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4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4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5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5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5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5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5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</p:grpSp>
        <p:grpSp>
          <p:nvGrpSpPr>
            <p:cNvPr id="6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7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9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0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1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2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3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4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5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6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7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8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9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20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21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22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23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24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25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26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27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28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29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30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31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32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33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34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35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36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37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38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39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40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41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42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43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44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45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46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47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48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49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50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51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52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53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54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55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56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57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58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59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60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61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62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63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64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65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66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67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68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69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70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71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72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73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74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75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76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77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78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79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0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1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3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4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5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6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7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8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9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90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91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92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93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94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95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96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97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98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99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00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01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02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03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04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05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06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07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08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09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10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11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12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13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14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15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16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17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18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19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20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21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22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23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24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25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26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27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28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29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30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31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32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33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34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35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36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37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38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39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40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141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</p:grpSp>
      </p:grpSp>
      <p:sp>
        <p:nvSpPr>
          <p:cNvPr id="9369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9370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155" name="Rectangle 155"/>
          <p:cNvSpPr>
            <a:spLocks noGrp="1" noChangeArrowheads="1"/>
          </p:cNvSpPr>
          <p:nvPr>
            <p:ph type="dt" sz="quarter" idx="10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56" name="Rectangle 15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57" name="Rectangle 15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830B9599-142D-444E-9465-1510A6AAD82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D1B7B6-6BEF-4FC8-96D2-CBC572A1B72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B0FF0-9A84-44B3-9F27-E365BA4C6CC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74112-4ACC-4950-A6FF-62BF5FD93C7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B17A36-21CB-44FD-8767-249D6FCD744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4BB05-0343-4288-9A5A-6B42C650DDB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683B6-25B6-4AE0-8A71-D2474FA8939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EB16E-049C-4038-9F06-4B80E6F2AD0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5027DE-C3BB-4A1A-95F4-DF1F42F0248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5DEEC1-0BD4-4C28-8C91-319C09E583A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39B197-4FC4-4012-B8F0-58717044BC7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8196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197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198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199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00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01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02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03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04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05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06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07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08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</p:grpSp>
        <p:grpSp>
          <p:nvGrpSpPr>
            <p:cNvPr id="1033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8210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11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12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13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14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15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16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17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18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19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20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21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22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23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24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25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26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27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28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29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30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31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32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33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34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35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36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37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38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39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40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41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42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43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44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45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46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47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48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49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50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51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52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53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54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55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56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57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58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59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60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61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62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63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64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65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66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67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68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69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70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71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72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73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74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75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76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77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78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79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80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81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82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83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84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85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86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87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88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89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90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91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92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93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94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95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96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97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98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299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300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301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302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303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304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305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306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307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308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309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310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311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312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313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314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315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316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317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318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319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320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321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322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323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324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325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326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327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328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329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330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331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332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333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334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335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336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337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338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339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340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341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342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343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  <p:sp>
            <p:nvSpPr>
              <p:cNvPr id="8344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pt-BR">
                  <a:cs typeface="+mn-cs"/>
                </a:endParaRPr>
              </a:p>
            </p:txBody>
          </p:sp>
        </p:grpSp>
      </p:grpSp>
      <p:sp>
        <p:nvSpPr>
          <p:cNvPr id="8345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8346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347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348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EBCC3C5-AA08-43A9-AA03-E3A90437F9A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8349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94" r:id="rId1"/>
    <p:sldLayoutId id="2147483884" r:id="rId2"/>
    <p:sldLayoutId id="2147483885" r:id="rId3"/>
    <p:sldLayoutId id="2147483886" r:id="rId4"/>
    <p:sldLayoutId id="2147483887" r:id="rId5"/>
    <p:sldLayoutId id="2147483888" r:id="rId6"/>
    <p:sldLayoutId id="2147483889" r:id="rId7"/>
    <p:sldLayoutId id="2147483890" r:id="rId8"/>
    <p:sldLayoutId id="2147483891" r:id="rId9"/>
    <p:sldLayoutId id="2147483892" r:id="rId10"/>
    <p:sldLayoutId id="214748389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33375"/>
            <a:ext cx="9144000" cy="5238750"/>
          </a:xfrm>
        </p:spPr>
        <p:txBody>
          <a:bodyPr/>
          <a:lstStyle/>
          <a:p>
            <a:pPr eaLnBrk="1" hangingPunct="1">
              <a:defRPr/>
            </a:pPr>
            <a:r>
              <a:rPr lang="pt-BR" sz="3600" b="1" dirty="0" smtClean="0">
                <a:solidFill>
                  <a:schemeClr val="tx1"/>
                </a:solidFill>
                <a:latin typeface="Garamond" pitchFamily="18" charset="0"/>
              </a:rPr>
              <a:t>UNIVERSIDADE FEDERAL DO CEARÁ</a:t>
            </a:r>
            <a:br>
              <a:rPr lang="pt-BR" sz="3600" b="1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pt-BR" sz="3600" b="1" dirty="0" smtClean="0">
                <a:solidFill>
                  <a:schemeClr val="tx1"/>
                </a:solidFill>
                <a:latin typeface="Garamond" pitchFamily="18" charset="0"/>
              </a:rPr>
              <a:t>PRÓ-REITORIA DE GRADUAÇÃO</a:t>
            </a:r>
            <a:br>
              <a:rPr lang="pt-BR" sz="3600" b="1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pt-BR" sz="3600" b="1" dirty="0" smtClean="0">
                <a:solidFill>
                  <a:schemeClr val="tx1"/>
                </a:solidFill>
                <a:latin typeface="Garamond" pitchFamily="18" charset="0"/>
              </a:rPr>
              <a:t> </a:t>
            </a:r>
            <a:r>
              <a:rPr lang="pt-BR" sz="3200" dirty="0" smtClean="0">
                <a:solidFill>
                  <a:schemeClr val="tx1"/>
                </a:solidFill>
              </a:rPr>
              <a:t>Coordenadoria Geral de Programas Acadêmicos</a:t>
            </a:r>
            <a:r>
              <a:rPr lang="pt-BR" sz="2800" dirty="0" smtClean="0">
                <a:solidFill>
                  <a:schemeClr val="tx1"/>
                </a:solidFill>
              </a:rPr>
              <a:t/>
            </a:r>
            <a:br>
              <a:rPr lang="pt-BR" sz="2800" dirty="0" smtClean="0">
                <a:solidFill>
                  <a:schemeClr val="tx1"/>
                </a:solidFill>
              </a:rPr>
            </a:br>
            <a:r>
              <a:rPr lang="pt-BR" sz="2400" dirty="0" smtClean="0">
                <a:solidFill>
                  <a:schemeClr val="tx1"/>
                </a:solidFill>
              </a:rPr>
              <a:t>Diretoria de Indicadores de Graduação e Registros Estatísticos</a:t>
            </a:r>
            <a:r>
              <a:rPr lang="pt-BR" sz="3600" dirty="0" smtClean="0">
                <a:solidFill>
                  <a:schemeClr val="tx1"/>
                </a:solidFill>
              </a:rPr>
              <a:t/>
            </a:r>
            <a:br>
              <a:rPr lang="pt-BR" sz="3600" dirty="0" smtClean="0">
                <a:solidFill>
                  <a:schemeClr val="tx1"/>
                </a:solidFill>
              </a:rPr>
            </a:br>
            <a:r>
              <a:rPr lang="pt-BR" sz="3600" b="1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pt-BR" sz="3600" b="1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pt-BR" sz="3600" b="1" dirty="0" smtClean="0">
                <a:solidFill>
                  <a:schemeClr val="tx1"/>
                </a:solidFill>
                <a:latin typeface="Garamond" pitchFamily="18" charset="0"/>
              </a:rPr>
              <a:t>ENADE:</a:t>
            </a:r>
            <a:br>
              <a:rPr lang="pt-BR" sz="3600" b="1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pt-BR" sz="3600" b="1" dirty="0" smtClean="0">
                <a:solidFill>
                  <a:schemeClr val="tx1"/>
                </a:solidFill>
                <a:latin typeface="Garamond" pitchFamily="18" charset="0"/>
              </a:rPr>
              <a:t>análise </a:t>
            </a:r>
            <a:r>
              <a:rPr lang="pt-BR" sz="3600" b="1" dirty="0" smtClean="0">
                <a:solidFill>
                  <a:schemeClr val="tx1"/>
                </a:solidFill>
                <a:latin typeface="Garamond" pitchFamily="18" charset="0"/>
              </a:rPr>
              <a:t>das </a:t>
            </a:r>
            <a:r>
              <a:rPr lang="pt-BR" sz="3600" b="1" dirty="0" smtClean="0">
                <a:solidFill>
                  <a:schemeClr val="tx1"/>
                </a:solidFill>
                <a:latin typeface="Garamond" pitchFamily="18" charset="0"/>
              </a:rPr>
              <a:t>notas </a:t>
            </a:r>
            <a:r>
              <a:rPr lang="pt-BR" sz="3600" b="1" dirty="0" smtClean="0">
                <a:solidFill>
                  <a:schemeClr val="tx1"/>
                </a:solidFill>
                <a:latin typeface="Garamond" pitchFamily="18" charset="0"/>
              </a:rPr>
              <a:t>zero nas edições de 2013 a 2015</a:t>
            </a:r>
            <a:r>
              <a:rPr lang="pt-BR" sz="3600" b="1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pt-BR" sz="3600" b="1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pt-BR" sz="4400" dirty="0" smtClean="0">
                <a:solidFill>
                  <a:schemeClr val="tx1"/>
                </a:solidFill>
                <a:latin typeface="Garamond" pitchFamily="18" charset="0"/>
              </a:rPr>
              <a:t>André </a:t>
            </a:r>
            <a:r>
              <a:rPr lang="pt-BR" sz="4400" dirty="0" err="1" smtClean="0">
                <a:solidFill>
                  <a:schemeClr val="tx1"/>
                </a:solidFill>
                <a:latin typeface="Garamond" pitchFamily="18" charset="0"/>
              </a:rPr>
              <a:t>Jalles</a:t>
            </a:r>
            <a:r>
              <a:rPr lang="pt-BR" sz="4400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pt-BR" sz="4400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pt-BR" sz="4400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57500" y="5715000"/>
            <a:ext cx="3500438" cy="695325"/>
          </a:xfrm>
        </p:spPr>
        <p:txBody>
          <a:bodyPr/>
          <a:lstStyle/>
          <a:p>
            <a:pPr eaLnBrk="1" hangingPunct="1">
              <a:defRPr/>
            </a:pPr>
            <a:r>
              <a:rPr lang="pt-BR" b="1" dirty="0" smtClean="0">
                <a:latin typeface="Garamond" pitchFamily="18" charset="0"/>
              </a:rPr>
              <a:t>junho</a:t>
            </a:r>
            <a:r>
              <a:rPr lang="pt-BR" b="1" dirty="0" smtClean="0">
                <a:latin typeface="Garamond" pitchFamily="18" charset="0"/>
              </a:rPr>
              <a:t>-2017</a:t>
            </a:r>
            <a:endParaRPr lang="pt-BR" b="1" dirty="0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557213"/>
          </a:xfrm>
        </p:spPr>
        <p:txBody>
          <a:bodyPr/>
          <a:lstStyle/>
          <a:p>
            <a:pPr>
              <a:defRPr/>
            </a:pPr>
            <a:r>
              <a:rPr lang="pt-BR" sz="3200" dirty="0" err="1" smtClean="0">
                <a:solidFill>
                  <a:srgbClr val="FFFF00"/>
                </a:solidFill>
              </a:rPr>
              <a:t>Microdados</a:t>
            </a:r>
            <a:r>
              <a:rPr lang="pt-BR" sz="3200" dirty="0" smtClean="0">
                <a:solidFill>
                  <a:srgbClr val="FFFF00"/>
                </a:solidFill>
              </a:rPr>
              <a:t> de </a:t>
            </a:r>
            <a:r>
              <a:rPr lang="pt-BR" sz="3200" dirty="0" smtClean="0">
                <a:solidFill>
                  <a:srgbClr val="FFFF00"/>
                </a:solidFill>
              </a:rPr>
              <a:t>2013 a 2015</a:t>
            </a:r>
            <a:br>
              <a:rPr lang="pt-BR" sz="3200" dirty="0" smtClean="0">
                <a:solidFill>
                  <a:srgbClr val="FFFF00"/>
                </a:solidFill>
              </a:rPr>
            </a:br>
            <a:r>
              <a:rPr lang="pt-BR" sz="3200" dirty="0" err="1" smtClean="0">
                <a:solidFill>
                  <a:srgbClr val="FFFF00"/>
                </a:solidFill>
              </a:rPr>
              <a:t>Frequência</a:t>
            </a:r>
            <a:r>
              <a:rPr lang="pt-BR" sz="3200" dirty="0" smtClean="0">
                <a:solidFill>
                  <a:srgbClr val="FFFF00"/>
                </a:solidFill>
              </a:rPr>
              <a:t> de zeros entre os participantes </a:t>
            </a:r>
            <a:endParaRPr lang="pt-BR" sz="3200" dirty="0">
              <a:solidFill>
                <a:srgbClr val="FFFF0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14282" y="1457254"/>
            <a:ext cx="4286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rgbClr val="FFFF00"/>
                </a:solidFill>
              </a:rPr>
              <a:t>Geral: Todas as instituições</a:t>
            </a:r>
            <a:endParaRPr lang="pt-BR" sz="2000" b="1" dirty="0">
              <a:solidFill>
                <a:srgbClr val="FFFF0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428860" y="3714752"/>
            <a:ext cx="4286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rgbClr val="FFFF00"/>
                </a:solidFill>
              </a:rPr>
              <a:t>Dados da UFC</a:t>
            </a:r>
            <a:endParaRPr lang="pt-BR" sz="2000" b="1" dirty="0">
              <a:solidFill>
                <a:srgbClr val="FFFF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857364"/>
            <a:ext cx="7072362" cy="1458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4108460"/>
            <a:ext cx="6364884" cy="153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557213"/>
          </a:xfrm>
        </p:spPr>
        <p:txBody>
          <a:bodyPr/>
          <a:lstStyle/>
          <a:p>
            <a:pPr>
              <a:defRPr/>
            </a:pPr>
            <a:r>
              <a:rPr lang="pt-BR" sz="3200" dirty="0" err="1" smtClean="0">
                <a:solidFill>
                  <a:srgbClr val="FFFF00"/>
                </a:solidFill>
              </a:rPr>
              <a:t>Microdados</a:t>
            </a:r>
            <a:r>
              <a:rPr lang="pt-BR" sz="3200" dirty="0" smtClean="0">
                <a:solidFill>
                  <a:srgbClr val="FFFF00"/>
                </a:solidFill>
              </a:rPr>
              <a:t> de </a:t>
            </a:r>
            <a:r>
              <a:rPr lang="pt-BR" sz="3200" dirty="0" smtClean="0">
                <a:solidFill>
                  <a:srgbClr val="FFFF00"/>
                </a:solidFill>
              </a:rPr>
              <a:t>2013 a 2015</a:t>
            </a:r>
            <a:br>
              <a:rPr lang="pt-BR" sz="3200" dirty="0" smtClean="0">
                <a:solidFill>
                  <a:srgbClr val="FFFF00"/>
                </a:solidFill>
              </a:rPr>
            </a:br>
            <a:r>
              <a:rPr lang="pt-BR" sz="3200" dirty="0" err="1" smtClean="0">
                <a:solidFill>
                  <a:srgbClr val="FFFF00"/>
                </a:solidFill>
              </a:rPr>
              <a:t>Frequência</a:t>
            </a:r>
            <a:r>
              <a:rPr lang="pt-BR" sz="3200" dirty="0" smtClean="0">
                <a:solidFill>
                  <a:srgbClr val="FFFF00"/>
                </a:solidFill>
              </a:rPr>
              <a:t> de zeros entre os participantes </a:t>
            </a:r>
            <a:endParaRPr lang="pt-BR" sz="3200" dirty="0">
              <a:solidFill>
                <a:srgbClr val="FFFF0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14282" y="1457254"/>
            <a:ext cx="4286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rgbClr val="FFFF00"/>
                </a:solidFill>
              </a:rPr>
              <a:t>Geral: Todas as instituições</a:t>
            </a:r>
            <a:endParaRPr lang="pt-BR" sz="2000" b="1" dirty="0">
              <a:solidFill>
                <a:srgbClr val="FFFF0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428860" y="3714752"/>
            <a:ext cx="4286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rgbClr val="FFFF00"/>
                </a:solidFill>
              </a:rPr>
              <a:t>Dados da UFC</a:t>
            </a:r>
            <a:endParaRPr lang="pt-BR" sz="2000" b="1" dirty="0">
              <a:solidFill>
                <a:srgbClr val="FFFF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1" y="1822444"/>
            <a:ext cx="7143799" cy="1473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7" y="4108460"/>
            <a:ext cx="6364884" cy="153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557213"/>
          </a:xfrm>
        </p:spPr>
        <p:txBody>
          <a:bodyPr/>
          <a:lstStyle/>
          <a:p>
            <a:pPr>
              <a:defRPr/>
            </a:pPr>
            <a:r>
              <a:rPr lang="pt-BR" sz="3200" dirty="0" err="1" smtClean="0">
                <a:solidFill>
                  <a:srgbClr val="FFFF00"/>
                </a:solidFill>
              </a:rPr>
              <a:t>Microdados</a:t>
            </a:r>
            <a:r>
              <a:rPr lang="pt-BR" sz="3200" dirty="0" smtClean="0">
                <a:solidFill>
                  <a:srgbClr val="FFFF00"/>
                </a:solidFill>
              </a:rPr>
              <a:t> de </a:t>
            </a:r>
            <a:r>
              <a:rPr lang="pt-BR" sz="3200" dirty="0" smtClean="0">
                <a:solidFill>
                  <a:srgbClr val="FFFF00"/>
                </a:solidFill>
              </a:rPr>
              <a:t>2013 a 2015</a:t>
            </a:r>
            <a:br>
              <a:rPr lang="pt-BR" sz="3200" dirty="0" smtClean="0">
                <a:solidFill>
                  <a:srgbClr val="FFFF00"/>
                </a:solidFill>
              </a:rPr>
            </a:br>
            <a:r>
              <a:rPr lang="pt-BR" sz="3200" dirty="0" err="1" smtClean="0">
                <a:solidFill>
                  <a:srgbClr val="FFFF00"/>
                </a:solidFill>
              </a:rPr>
              <a:t>Frequência</a:t>
            </a:r>
            <a:r>
              <a:rPr lang="pt-BR" sz="3200" dirty="0" smtClean="0">
                <a:solidFill>
                  <a:srgbClr val="FFFF00"/>
                </a:solidFill>
              </a:rPr>
              <a:t> de zeros entre os participantes </a:t>
            </a:r>
            <a:endParaRPr lang="pt-BR" sz="3200" dirty="0">
              <a:solidFill>
                <a:srgbClr val="FFFF00"/>
              </a:solidFill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357298"/>
            <a:ext cx="7470454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557213"/>
          </a:xfrm>
        </p:spPr>
        <p:txBody>
          <a:bodyPr/>
          <a:lstStyle/>
          <a:p>
            <a:pPr>
              <a:defRPr/>
            </a:pPr>
            <a:r>
              <a:rPr lang="pt-BR" sz="3200" dirty="0" err="1" smtClean="0">
                <a:solidFill>
                  <a:srgbClr val="FFFF00"/>
                </a:solidFill>
              </a:rPr>
              <a:t>Microdados</a:t>
            </a:r>
            <a:r>
              <a:rPr lang="pt-BR" sz="3200" dirty="0" smtClean="0">
                <a:solidFill>
                  <a:srgbClr val="FFFF00"/>
                </a:solidFill>
              </a:rPr>
              <a:t> de </a:t>
            </a:r>
            <a:r>
              <a:rPr lang="pt-BR" sz="3200" dirty="0" smtClean="0">
                <a:solidFill>
                  <a:srgbClr val="FFFF00"/>
                </a:solidFill>
              </a:rPr>
              <a:t>2013 a 2015</a:t>
            </a:r>
            <a:br>
              <a:rPr lang="pt-BR" sz="3200" dirty="0" smtClean="0">
                <a:solidFill>
                  <a:srgbClr val="FFFF00"/>
                </a:solidFill>
              </a:rPr>
            </a:br>
            <a:r>
              <a:rPr lang="pt-BR" sz="3200" dirty="0" err="1" smtClean="0">
                <a:solidFill>
                  <a:srgbClr val="FFFF00"/>
                </a:solidFill>
              </a:rPr>
              <a:t>Frequência</a:t>
            </a:r>
            <a:r>
              <a:rPr lang="pt-BR" sz="3200" dirty="0" smtClean="0">
                <a:solidFill>
                  <a:srgbClr val="FFFF00"/>
                </a:solidFill>
              </a:rPr>
              <a:t> de zeros entre os participantes </a:t>
            </a:r>
            <a:endParaRPr lang="pt-BR" sz="3200" dirty="0">
              <a:solidFill>
                <a:srgbClr val="FFFF00"/>
              </a:solidFill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357298"/>
            <a:ext cx="7369504" cy="521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557213"/>
          </a:xfrm>
        </p:spPr>
        <p:txBody>
          <a:bodyPr/>
          <a:lstStyle/>
          <a:p>
            <a:pPr>
              <a:defRPr/>
            </a:pPr>
            <a:r>
              <a:rPr lang="pt-BR" sz="3200" dirty="0" err="1" smtClean="0">
                <a:solidFill>
                  <a:srgbClr val="FFFF00"/>
                </a:solidFill>
              </a:rPr>
              <a:t>Microdados</a:t>
            </a:r>
            <a:r>
              <a:rPr lang="pt-BR" sz="3200" dirty="0" smtClean="0">
                <a:solidFill>
                  <a:srgbClr val="FFFF00"/>
                </a:solidFill>
              </a:rPr>
              <a:t> de </a:t>
            </a:r>
            <a:r>
              <a:rPr lang="pt-BR" sz="3200" dirty="0" smtClean="0">
                <a:solidFill>
                  <a:srgbClr val="FFFF00"/>
                </a:solidFill>
              </a:rPr>
              <a:t>2013 a 2015</a:t>
            </a:r>
            <a:br>
              <a:rPr lang="pt-BR" sz="3200" dirty="0" smtClean="0">
                <a:solidFill>
                  <a:srgbClr val="FFFF00"/>
                </a:solidFill>
              </a:rPr>
            </a:br>
            <a:r>
              <a:rPr lang="pt-BR" sz="3200" dirty="0" err="1" smtClean="0">
                <a:solidFill>
                  <a:srgbClr val="FFFF00"/>
                </a:solidFill>
              </a:rPr>
              <a:t>Frequência</a:t>
            </a:r>
            <a:r>
              <a:rPr lang="pt-BR" sz="3200" dirty="0" smtClean="0">
                <a:solidFill>
                  <a:srgbClr val="FFFF00"/>
                </a:solidFill>
              </a:rPr>
              <a:t> de zeros entre os participantes </a:t>
            </a:r>
            <a:endParaRPr lang="pt-BR" sz="3200" dirty="0">
              <a:solidFill>
                <a:srgbClr val="FFFF00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3749" y="1357297"/>
            <a:ext cx="6992961" cy="5240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557213"/>
          </a:xfrm>
        </p:spPr>
        <p:txBody>
          <a:bodyPr/>
          <a:lstStyle/>
          <a:p>
            <a:pPr>
              <a:defRPr/>
            </a:pPr>
            <a:r>
              <a:rPr lang="pt-BR" sz="3200" dirty="0" err="1" smtClean="0">
                <a:solidFill>
                  <a:srgbClr val="FFFF00"/>
                </a:solidFill>
              </a:rPr>
              <a:t>Microdados</a:t>
            </a:r>
            <a:r>
              <a:rPr lang="pt-BR" sz="3200" dirty="0" smtClean="0">
                <a:solidFill>
                  <a:srgbClr val="FFFF00"/>
                </a:solidFill>
              </a:rPr>
              <a:t> de </a:t>
            </a:r>
            <a:r>
              <a:rPr lang="pt-BR" sz="3200" dirty="0" smtClean="0">
                <a:solidFill>
                  <a:srgbClr val="FFFF00"/>
                </a:solidFill>
              </a:rPr>
              <a:t>2013 a 2015</a:t>
            </a:r>
            <a:br>
              <a:rPr lang="pt-BR" sz="3200" dirty="0" smtClean="0">
                <a:solidFill>
                  <a:srgbClr val="FFFF00"/>
                </a:solidFill>
              </a:rPr>
            </a:br>
            <a:r>
              <a:rPr lang="pt-BR" sz="3200" dirty="0" err="1" smtClean="0">
                <a:solidFill>
                  <a:srgbClr val="FFFF00"/>
                </a:solidFill>
              </a:rPr>
              <a:t>Frequência</a:t>
            </a:r>
            <a:r>
              <a:rPr lang="pt-BR" sz="3200" dirty="0" smtClean="0">
                <a:solidFill>
                  <a:srgbClr val="FFFF00"/>
                </a:solidFill>
              </a:rPr>
              <a:t> de zeros entre os participantes </a:t>
            </a:r>
            <a:endParaRPr lang="pt-BR" sz="3200" dirty="0">
              <a:solidFill>
                <a:srgbClr val="FFFF00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398242"/>
            <a:ext cx="7000924" cy="5246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557213"/>
          </a:xfrm>
        </p:spPr>
        <p:txBody>
          <a:bodyPr/>
          <a:lstStyle/>
          <a:p>
            <a:pPr>
              <a:defRPr/>
            </a:pPr>
            <a:r>
              <a:rPr lang="pt-BR" sz="3200" dirty="0" err="1" smtClean="0">
                <a:solidFill>
                  <a:srgbClr val="FFFF00"/>
                </a:solidFill>
              </a:rPr>
              <a:t>Microdados</a:t>
            </a:r>
            <a:r>
              <a:rPr lang="pt-BR" sz="3200" dirty="0" smtClean="0">
                <a:solidFill>
                  <a:srgbClr val="FFFF00"/>
                </a:solidFill>
              </a:rPr>
              <a:t> de </a:t>
            </a:r>
            <a:r>
              <a:rPr lang="pt-BR" sz="3200" dirty="0" smtClean="0">
                <a:solidFill>
                  <a:srgbClr val="FFFF00"/>
                </a:solidFill>
              </a:rPr>
              <a:t>2013 a 2015</a:t>
            </a:r>
            <a:br>
              <a:rPr lang="pt-BR" sz="3200" dirty="0" smtClean="0">
                <a:solidFill>
                  <a:srgbClr val="FFFF00"/>
                </a:solidFill>
              </a:rPr>
            </a:br>
            <a:r>
              <a:rPr lang="pt-BR" sz="3200" dirty="0" err="1" smtClean="0">
                <a:solidFill>
                  <a:srgbClr val="FFFF00"/>
                </a:solidFill>
              </a:rPr>
              <a:t>Frequência</a:t>
            </a:r>
            <a:r>
              <a:rPr lang="pt-BR" sz="3200" dirty="0" smtClean="0">
                <a:solidFill>
                  <a:srgbClr val="FFFF00"/>
                </a:solidFill>
              </a:rPr>
              <a:t> de zeros Formação Geral dissertativa </a:t>
            </a:r>
            <a:endParaRPr lang="pt-BR" sz="3200" dirty="0">
              <a:solidFill>
                <a:srgbClr val="FFFF00"/>
              </a:solidFill>
            </a:endParaRP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87516"/>
            <a:ext cx="8929718" cy="5217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557213"/>
          </a:xfrm>
        </p:spPr>
        <p:txBody>
          <a:bodyPr/>
          <a:lstStyle/>
          <a:p>
            <a:pPr>
              <a:defRPr/>
            </a:pPr>
            <a:r>
              <a:rPr lang="pt-BR" sz="3200" dirty="0" err="1" smtClean="0">
                <a:solidFill>
                  <a:srgbClr val="FFFF00"/>
                </a:solidFill>
              </a:rPr>
              <a:t>Microdados</a:t>
            </a:r>
            <a:r>
              <a:rPr lang="pt-BR" sz="3200" dirty="0" smtClean="0">
                <a:solidFill>
                  <a:srgbClr val="FFFF00"/>
                </a:solidFill>
              </a:rPr>
              <a:t> de </a:t>
            </a:r>
            <a:r>
              <a:rPr lang="pt-BR" sz="3200" dirty="0" smtClean="0">
                <a:solidFill>
                  <a:srgbClr val="FFFF00"/>
                </a:solidFill>
              </a:rPr>
              <a:t>2013 a 2015</a:t>
            </a:r>
            <a:br>
              <a:rPr lang="pt-BR" sz="3200" dirty="0" smtClean="0">
                <a:solidFill>
                  <a:srgbClr val="FFFF00"/>
                </a:solidFill>
              </a:rPr>
            </a:br>
            <a:r>
              <a:rPr lang="pt-BR" sz="3200" dirty="0" err="1" smtClean="0">
                <a:solidFill>
                  <a:srgbClr val="FFFF00"/>
                </a:solidFill>
              </a:rPr>
              <a:t>Frequência</a:t>
            </a:r>
            <a:r>
              <a:rPr lang="pt-BR" sz="3200" dirty="0" smtClean="0">
                <a:solidFill>
                  <a:srgbClr val="FFFF00"/>
                </a:solidFill>
              </a:rPr>
              <a:t> de zeros C. Específico dissertativa </a:t>
            </a:r>
            <a:endParaRPr lang="pt-BR" sz="3200" dirty="0">
              <a:solidFill>
                <a:srgbClr val="FFFF00"/>
              </a:solidFill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387518"/>
            <a:ext cx="8750624" cy="511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925" y="549275"/>
            <a:ext cx="8929688" cy="1223963"/>
          </a:xfrm>
        </p:spPr>
        <p:txBody>
          <a:bodyPr/>
          <a:lstStyle/>
          <a:p>
            <a:pPr algn="l" eaLnBrk="1" hangingPunct="1">
              <a:defRPr/>
            </a:pPr>
            <a:r>
              <a:rPr lang="pt-BR" sz="4800" smtClean="0"/>
              <a:t>ENADE: ponto fundamental</a:t>
            </a:r>
            <a:br>
              <a:rPr lang="pt-BR" sz="4800" smtClean="0"/>
            </a:br>
            <a:r>
              <a:rPr lang="pt-BR" sz="4800" smtClean="0"/>
              <a:t>Nota dos alunos concluintes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971550" y="2116138"/>
            <a:ext cx="7596188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4800">
                <a:solidFill>
                  <a:srgbClr val="00FF00"/>
                </a:solidFill>
              </a:rPr>
              <a:t>Como conscientizar o aluno que sua participação, com responsabilidade, é de vital </a:t>
            </a:r>
            <a:r>
              <a:rPr lang="pt-BR" sz="6000">
                <a:solidFill>
                  <a:srgbClr val="00FF00"/>
                </a:solidFill>
              </a:rPr>
              <a:t>IMPORTÂNCIA?</a:t>
            </a:r>
            <a:r>
              <a:rPr lang="pt-BR"/>
              <a:t>	</a:t>
            </a:r>
          </a:p>
          <a:p>
            <a:pPr algn="just"/>
            <a:endParaRPr lang="pt-BR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:\Disciplinas\T Pesq Est\2015\cerebro-banco-de-dados-aplicaca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2" y="53530"/>
            <a:ext cx="9144032" cy="6804470"/>
          </a:xfrm>
          <a:prstGeom prst="rect">
            <a:avLst/>
          </a:prstGeom>
          <a:noFill/>
        </p:spPr>
      </p:pic>
      <p:sp>
        <p:nvSpPr>
          <p:cNvPr id="4" name="CaixaDeTexto 3"/>
          <p:cNvSpPr txBox="1"/>
          <p:nvPr/>
        </p:nvSpPr>
        <p:spPr>
          <a:xfrm>
            <a:off x="214282" y="142876"/>
            <a:ext cx="8715404" cy="6429396"/>
          </a:xfrm>
          <a:prstGeom prst="rect">
            <a:avLst/>
          </a:prstGeom>
          <a:noFill/>
        </p:spPr>
        <p:txBody>
          <a:bodyPr wrap="square" rtlCol="0">
            <a:prstTxWarp prst="textRingInside">
              <a:avLst/>
            </a:prstTxWarp>
            <a:spAutoFit/>
          </a:bodyPr>
          <a:lstStyle/>
          <a:p>
            <a:r>
              <a:rPr lang="pt-BR" smtClean="0">
                <a:solidFill>
                  <a:srgbClr val="99FF99"/>
                </a:solidFill>
              </a:rPr>
              <a:t> </a:t>
            </a:r>
            <a:r>
              <a:rPr lang="pt-BR" dirty="0" smtClean="0">
                <a:solidFill>
                  <a:srgbClr val="99FF99"/>
                </a:solidFill>
              </a:rPr>
              <a:t>B R I G A D O</a:t>
            </a:r>
            <a:endParaRPr lang="pt-BR" dirty="0">
              <a:solidFill>
                <a:srgbClr val="99FF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5699125" cy="914400"/>
          </a:xfrm>
        </p:spPr>
        <p:txBody>
          <a:bodyPr/>
          <a:lstStyle/>
          <a:p>
            <a:pPr algn="l" eaLnBrk="1" hangingPunct="1">
              <a:defRPr/>
            </a:pPr>
            <a:r>
              <a:rPr lang="pt-BR" dirty="0" smtClean="0">
                <a:solidFill>
                  <a:srgbClr val="FFFF00"/>
                </a:solidFill>
              </a:rPr>
              <a:t>Nota ENADE</a:t>
            </a:r>
          </a:p>
        </p:txBody>
      </p:sp>
      <p:sp>
        <p:nvSpPr>
          <p:cNvPr id="4099" name="Retângulo 5"/>
          <p:cNvSpPr>
            <a:spLocks noChangeArrowheads="1"/>
          </p:cNvSpPr>
          <p:nvPr/>
        </p:nvSpPr>
        <p:spPr bwMode="auto">
          <a:xfrm>
            <a:off x="500063" y="3857628"/>
            <a:ext cx="74295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400" dirty="0">
                <a:solidFill>
                  <a:srgbClr val="FFFF00"/>
                </a:solidFill>
              </a:rPr>
              <a:t>O passo inicial para o cálculo do Conceito </a:t>
            </a:r>
            <a:r>
              <a:rPr lang="pt-BR" sz="2400" dirty="0" err="1">
                <a:solidFill>
                  <a:srgbClr val="FFFF00"/>
                </a:solidFill>
              </a:rPr>
              <a:t>Enade</a:t>
            </a:r>
            <a:r>
              <a:rPr lang="pt-BR" sz="2400" dirty="0">
                <a:solidFill>
                  <a:srgbClr val="FFFF00"/>
                </a:solidFill>
              </a:rPr>
              <a:t> de uma unidade de observação é a obtenção do desempenho médio de seus concluintes na Formação Geral (FG) </a:t>
            </a:r>
            <a:r>
              <a:rPr lang="pt-BR" sz="2400" dirty="0" smtClean="0">
                <a:solidFill>
                  <a:srgbClr val="FFFF00"/>
                </a:solidFill>
              </a:rPr>
              <a:t>(10 questões: 8 objetivas e 2 discursivas) e </a:t>
            </a:r>
            <a:r>
              <a:rPr lang="pt-BR" sz="2400" dirty="0">
                <a:solidFill>
                  <a:srgbClr val="FFFF00"/>
                </a:solidFill>
              </a:rPr>
              <a:t>no Componente Específico (CE</a:t>
            </a:r>
            <a:r>
              <a:rPr lang="pt-BR" sz="2400" dirty="0" smtClean="0">
                <a:solidFill>
                  <a:srgbClr val="FFFF00"/>
                </a:solidFill>
              </a:rPr>
              <a:t>) (</a:t>
            </a:r>
            <a:r>
              <a:rPr lang="pt-BR" sz="2400" dirty="0" smtClean="0">
                <a:solidFill>
                  <a:srgbClr val="FFFF00"/>
                </a:solidFill>
              </a:rPr>
              <a:t>30 </a:t>
            </a:r>
            <a:r>
              <a:rPr lang="pt-BR" sz="2400" dirty="0" smtClean="0">
                <a:solidFill>
                  <a:srgbClr val="FFFF00"/>
                </a:solidFill>
              </a:rPr>
              <a:t>questões: 27 </a:t>
            </a:r>
            <a:r>
              <a:rPr lang="pt-BR" sz="2400" dirty="0" smtClean="0">
                <a:solidFill>
                  <a:srgbClr val="FFFF00"/>
                </a:solidFill>
              </a:rPr>
              <a:t>objetivas e </a:t>
            </a:r>
            <a:r>
              <a:rPr lang="pt-BR" sz="2400" dirty="0" smtClean="0">
                <a:solidFill>
                  <a:srgbClr val="FFFF00"/>
                </a:solidFill>
              </a:rPr>
              <a:t>3 discursivas). </a:t>
            </a:r>
            <a:endParaRPr lang="pt-BR" sz="2400" dirty="0">
              <a:solidFill>
                <a:srgbClr val="FFFF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500063" y="1357313"/>
            <a:ext cx="74295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just">
              <a:buFontTx/>
              <a:buAutoNum type="arabicPeriod"/>
              <a:defRPr/>
            </a:pPr>
            <a:r>
              <a:rPr lang="pt-BR" sz="2400" b="1" dirty="0">
                <a:solidFill>
                  <a:srgbClr val="FFFF00"/>
                </a:solidFill>
              </a:rPr>
              <a:t>Cálculo do Conceito </a:t>
            </a:r>
            <a:r>
              <a:rPr lang="pt-BR" sz="2400" b="1" dirty="0" err="1">
                <a:solidFill>
                  <a:srgbClr val="FFFF00"/>
                </a:solidFill>
              </a:rPr>
              <a:t>Enade</a:t>
            </a:r>
            <a:r>
              <a:rPr lang="pt-BR" sz="2400" b="1" dirty="0">
                <a:solidFill>
                  <a:srgbClr val="FFFF00"/>
                </a:solidFill>
              </a:rPr>
              <a:t> de </a:t>
            </a:r>
            <a:r>
              <a:rPr lang="pt-BR" sz="2400" b="1" dirty="0" smtClean="0">
                <a:solidFill>
                  <a:srgbClr val="FFFF00"/>
                </a:solidFill>
              </a:rPr>
              <a:t>2012</a:t>
            </a:r>
            <a:endParaRPr lang="pt-BR" sz="2400" b="1" dirty="0">
              <a:solidFill>
                <a:srgbClr val="FFFF00"/>
              </a:solidFill>
            </a:endParaRPr>
          </a:p>
          <a:p>
            <a:pPr marL="342900" indent="-342900" algn="just">
              <a:defRPr/>
            </a:pPr>
            <a:r>
              <a:rPr lang="pt-BR" sz="2400" b="1" dirty="0"/>
              <a:t> </a:t>
            </a:r>
          </a:p>
          <a:p>
            <a:pPr algn="just">
              <a:defRPr/>
            </a:pPr>
            <a:r>
              <a:rPr lang="pt-BR" sz="2400" dirty="0">
                <a:solidFill>
                  <a:srgbClr val="FFFF00"/>
                </a:solidFill>
              </a:rPr>
              <a:t>O Conceito </a:t>
            </a:r>
            <a:r>
              <a:rPr lang="pt-BR" sz="2400" dirty="0" err="1">
                <a:solidFill>
                  <a:srgbClr val="FFFF00"/>
                </a:solidFill>
              </a:rPr>
              <a:t>Enade</a:t>
            </a:r>
            <a:r>
              <a:rPr lang="pt-BR" sz="2400" dirty="0">
                <a:solidFill>
                  <a:srgbClr val="FFFF00"/>
                </a:solidFill>
              </a:rPr>
              <a:t> é calculado para cada unidade de observação, constituída pelo </a:t>
            </a:r>
            <a:r>
              <a:rPr lang="pt-BR" sz="2400" dirty="0" smtClean="0">
                <a:solidFill>
                  <a:srgbClr val="FFFF00"/>
                </a:solidFill>
              </a:rPr>
              <a:t>curso, </a:t>
            </a:r>
            <a:r>
              <a:rPr lang="pt-BR" sz="2400" dirty="0">
                <a:solidFill>
                  <a:srgbClr val="FFFF00"/>
                </a:solidFill>
              </a:rPr>
              <a:t>que compõe uma área de avaliação específica do </a:t>
            </a:r>
            <a:r>
              <a:rPr lang="pt-BR" sz="2400" dirty="0" err="1">
                <a:solidFill>
                  <a:srgbClr val="FFFF00"/>
                </a:solidFill>
              </a:rPr>
              <a:t>Enade</a:t>
            </a:r>
            <a:r>
              <a:rPr lang="pt-BR" sz="2400" dirty="0">
                <a:solidFill>
                  <a:srgbClr val="FFFF00"/>
                </a:solidFill>
              </a:rPr>
              <a:t> (abrangência/enquadramento</a:t>
            </a:r>
            <a:r>
              <a:rPr lang="pt-BR" sz="2400" dirty="0" smtClean="0">
                <a:solidFill>
                  <a:srgbClr val="FFFF00"/>
                </a:solidFill>
              </a:rPr>
              <a:t>). </a:t>
            </a:r>
            <a:endParaRPr lang="pt-BR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7342209" cy="914400"/>
          </a:xfrm>
        </p:spPr>
        <p:txBody>
          <a:bodyPr/>
          <a:lstStyle/>
          <a:p>
            <a:pPr algn="l" eaLnBrk="1" hangingPunct="1">
              <a:defRPr/>
            </a:pPr>
            <a:r>
              <a:rPr lang="pt-BR" dirty="0" smtClean="0">
                <a:solidFill>
                  <a:srgbClr val="FFFF00"/>
                </a:solidFill>
              </a:rPr>
              <a:t>Formatação da Nota ENADE</a:t>
            </a:r>
            <a:endParaRPr lang="pt-BR" dirty="0" smtClean="0">
              <a:solidFill>
                <a:srgbClr val="FFFF00"/>
              </a:solidFill>
            </a:endParaRPr>
          </a:p>
        </p:txBody>
      </p:sp>
      <p:pic>
        <p:nvPicPr>
          <p:cNvPr id="512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214554"/>
            <a:ext cx="30099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1428736"/>
            <a:ext cx="207645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29058" y="3429007"/>
            <a:ext cx="4090988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Picture 1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28860" y="4857760"/>
            <a:ext cx="4608513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1" name="Picture 1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8596" y="1142984"/>
            <a:ext cx="203835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sz="3200" dirty="0" smtClean="0">
                <a:solidFill>
                  <a:schemeClr val="bg1"/>
                </a:solidFill>
              </a:rPr>
              <a:t>Insumos avaliados: Conceito do Curso</a:t>
            </a:r>
            <a:endParaRPr lang="pt-BR" sz="3200" dirty="0">
              <a:solidFill>
                <a:schemeClr val="bg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7431" y="1391446"/>
            <a:ext cx="8599411" cy="4466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625" y="142852"/>
            <a:ext cx="8540750" cy="1143000"/>
          </a:xfrm>
        </p:spPr>
        <p:txBody>
          <a:bodyPr/>
          <a:lstStyle/>
          <a:p>
            <a:pPr>
              <a:defRPr/>
            </a:pPr>
            <a:r>
              <a:rPr lang="pt-BR" sz="3200" dirty="0" smtClean="0">
                <a:solidFill>
                  <a:srgbClr val="FFFF00"/>
                </a:solidFill>
              </a:rPr>
              <a:t>Evolução histórica da avaliação da graduação  IGC </a:t>
            </a:r>
            <a:r>
              <a:rPr lang="pt-BR" sz="3200" dirty="0" smtClean="0">
                <a:solidFill>
                  <a:srgbClr val="FFFF00"/>
                </a:solidFill>
              </a:rPr>
              <a:t> (graduação - NE)</a:t>
            </a:r>
            <a:endParaRPr lang="pt-BR" sz="3200" dirty="0">
              <a:solidFill>
                <a:srgbClr val="FFFF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130" y="1208093"/>
            <a:ext cx="9067902" cy="5649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28595" y="514336"/>
            <a:ext cx="8715405" cy="914400"/>
          </a:xfrm>
        </p:spPr>
        <p:txBody>
          <a:bodyPr/>
          <a:lstStyle/>
          <a:p>
            <a:pPr algn="l" eaLnBrk="1" hangingPunct="1">
              <a:defRPr/>
            </a:pPr>
            <a:r>
              <a:rPr lang="pt-BR" dirty="0" smtClean="0">
                <a:solidFill>
                  <a:srgbClr val="FFFF00"/>
                </a:solidFill>
              </a:rPr>
              <a:t>Áreas </a:t>
            </a:r>
            <a:r>
              <a:rPr lang="pt-BR" dirty="0" smtClean="0">
                <a:solidFill>
                  <a:srgbClr val="FFFF00"/>
                </a:solidFill>
              </a:rPr>
              <a:t>e ano da</a:t>
            </a:r>
            <a:r>
              <a:rPr lang="pt-BR" dirty="0" smtClean="0">
                <a:solidFill>
                  <a:srgbClr val="FFFF00"/>
                </a:solidFill>
              </a:rPr>
              <a:t> avaliação</a:t>
            </a:r>
            <a:endParaRPr lang="pt-BR" dirty="0" smtClean="0">
              <a:solidFill>
                <a:srgbClr val="FFFF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0" y="2012944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defRPr/>
            </a:pPr>
            <a:r>
              <a:rPr lang="pt-BR" sz="3600" dirty="0" smtClean="0">
                <a:solidFill>
                  <a:srgbClr val="FFFF00"/>
                </a:solidFill>
              </a:rPr>
              <a:t>2013: Saúde, Ciências Agrárias e afins</a:t>
            </a:r>
            <a:r>
              <a:rPr lang="pt-BR" sz="3600" dirty="0" smtClean="0">
                <a:solidFill>
                  <a:srgbClr val="FFFF00"/>
                </a:solidFill>
              </a:rPr>
              <a:t>;</a:t>
            </a:r>
          </a:p>
          <a:p>
            <a:pPr marL="342900" indent="-342900" algn="just">
              <a:defRPr/>
            </a:pPr>
            <a:r>
              <a:rPr lang="pt-BR" sz="3600" dirty="0" smtClean="0">
                <a:solidFill>
                  <a:srgbClr val="FFFF00"/>
                </a:solidFill>
              </a:rPr>
              <a:t> </a:t>
            </a:r>
            <a:endParaRPr lang="pt-BR" sz="3600" dirty="0" smtClean="0">
              <a:solidFill>
                <a:srgbClr val="FFFF00"/>
              </a:solidFill>
            </a:endParaRPr>
          </a:p>
          <a:p>
            <a:pPr marL="342900" indent="-342900" algn="just">
              <a:defRPr/>
            </a:pPr>
            <a:r>
              <a:rPr lang="pt-BR" sz="3600" dirty="0" smtClean="0">
                <a:solidFill>
                  <a:srgbClr val="FFFF00"/>
                </a:solidFill>
              </a:rPr>
              <a:t>2014: Ciências Exatas, Licenciaturas e afins</a:t>
            </a:r>
            <a:r>
              <a:rPr lang="pt-BR" sz="3600" dirty="0" smtClean="0">
                <a:solidFill>
                  <a:srgbClr val="FFFF00"/>
                </a:solidFill>
              </a:rPr>
              <a:t>;</a:t>
            </a:r>
          </a:p>
          <a:p>
            <a:pPr marL="342900" indent="-342900" algn="just">
              <a:defRPr/>
            </a:pPr>
            <a:r>
              <a:rPr lang="pt-BR" sz="3600" dirty="0" smtClean="0">
                <a:solidFill>
                  <a:srgbClr val="FFFF00"/>
                </a:solidFill>
              </a:rPr>
              <a:t> </a:t>
            </a:r>
            <a:endParaRPr lang="pt-BR" sz="3600" dirty="0" smtClean="0">
              <a:solidFill>
                <a:srgbClr val="FFFF00"/>
              </a:solidFill>
            </a:endParaRPr>
          </a:p>
          <a:p>
            <a:pPr marL="1346200" indent="-1346200" algn="just">
              <a:defRPr/>
            </a:pPr>
            <a:r>
              <a:rPr lang="pt-BR" sz="3600" dirty="0" smtClean="0">
                <a:solidFill>
                  <a:srgbClr val="FFFF00"/>
                </a:solidFill>
              </a:rPr>
              <a:t>2015: Ciências Sociais Aplicadas, </a:t>
            </a:r>
            <a:r>
              <a:rPr lang="pt-BR" sz="3600" dirty="0" smtClean="0">
                <a:solidFill>
                  <a:srgbClr val="FFFF00"/>
                </a:solidFill>
              </a:rPr>
              <a:t>Ciências Humanas </a:t>
            </a:r>
            <a:r>
              <a:rPr lang="pt-BR" sz="3600" dirty="0" smtClean="0">
                <a:solidFill>
                  <a:srgbClr val="FFFF00"/>
                </a:solidFill>
              </a:rPr>
              <a:t>e afins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557213"/>
          </a:xfrm>
        </p:spPr>
        <p:txBody>
          <a:bodyPr/>
          <a:lstStyle/>
          <a:p>
            <a:pPr>
              <a:defRPr/>
            </a:pPr>
            <a:r>
              <a:rPr lang="pt-BR" sz="3200" dirty="0" err="1" smtClean="0">
                <a:solidFill>
                  <a:srgbClr val="FFFF00"/>
                </a:solidFill>
              </a:rPr>
              <a:t>Microdados</a:t>
            </a:r>
            <a:r>
              <a:rPr lang="pt-BR" sz="3200" dirty="0" smtClean="0">
                <a:solidFill>
                  <a:srgbClr val="FFFF00"/>
                </a:solidFill>
              </a:rPr>
              <a:t> de </a:t>
            </a:r>
            <a:r>
              <a:rPr lang="pt-BR" sz="3200" dirty="0" smtClean="0">
                <a:solidFill>
                  <a:srgbClr val="FFFF00"/>
                </a:solidFill>
              </a:rPr>
              <a:t>2013 a 2015</a:t>
            </a:r>
            <a:br>
              <a:rPr lang="pt-BR" sz="3200" dirty="0" smtClean="0">
                <a:solidFill>
                  <a:srgbClr val="FFFF00"/>
                </a:solidFill>
              </a:rPr>
            </a:br>
            <a:r>
              <a:rPr lang="pt-BR" sz="3200" dirty="0" smtClean="0">
                <a:solidFill>
                  <a:srgbClr val="FFFF00"/>
                </a:solidFill>
              </a:rPr>
              <a:t>forma de categorização da participação</a:t>
            </a:r>
            <a:r>
              <a:rPr lang="pt-BR" sz="3200" dirty="0" smtClean="0">
                <a:solidFill>
                  <a:srgbClr val="FFFF00"/>
                </a:solidFill>
              </a:rPr>
              <a:t> </a:t>
            </a:r>
            <a:endParaRPr lang="pt-BR" sz="3200" dirty="0">
              <a:solidFill>
                <a:srgbClr val="FFFF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928802"/>
            <a:ext cx="6357982" cy="1958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CaixaDeTexto 5"/>
          <p:cNvSpPr txBox="1"/>
          <p:nvPr/>
        </p:nvSpPr>
        <p:spPr>
          <a:xfrm>
            <a:off x="214282" y="1457254"/>
            <a:ext cx="4286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rgbClr val="FFFF00"/>
                </a:solidFill>
              </a:rPr>
              <a:t>Geral: Todas as instituições</a:t>
            </a:r>
            <a:endParaRPr lang="pt-BR" sz="2000" b="1" dirty="0">
              <a:solidFill>
                <a:srgbClr val="FFFF0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3500430" y="4143380"/>
            <a:ext cx="4286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rgbClr val="FFFF00"/>
                </a:solidFill>
              </a:rPr>
              <a:t>Dados da UFC</a:t>
            </a:r>
            <a:endParaRPr lang="pt-BR" sz="2000" b="1" dirty="0">
              <a:solidFill>
                <a:srgbClr val="FFFF00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4524390"/>
            <a:ext cx="6246120" cy="1976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557213"/>
          </a:xfrm>
        </p:spPr>
        <p:txBody>
          <a:bodyPr/>
          <a:lstStyle/>
          <a:p>
            <a:pPr>
              <a:defRPr/>
            </a:pPr>
            <a:r>
              <a:rPr lang="pt-BR" sz="3200" dirty="0" err="1" smtClean="0">
                <a:solidFill>
                  <a:srgbClr val="FFFF00"/>
                </a:solidFill>
              </a:rPr>
              <a:t>Microdados</a:t>
            </a:r>
            <a:r>
              <a:rPr lang="pt-BR" sz="3200" dirty="0" smtClean="0">
                <a:solidFill>
                  <a:srgbClr val="FFFF00"/>
                </a:solidFill>
              </a:rPr>
              <a:t> de </a:t>
            </a:r>
            <a:r>
              <a:rPr lang="pt-BR" sz="3200" dirty="0" smtClean="0">
                <a:solidFill>
                  <a:srgbClr val="FFFF00"/>
                </a:solidFill>
              </a:rPr>
              <a:t>2013 a 2015</a:t>
            </a:r>
            <a:br>
              <a:rPr lang="pt-BR" sz="3200" dirty="0" smtClean="0">
                <a:solidFill>
                  <a:srgbClr val="FFFF00"/>
                </a:solidFill>
              </a:rPr>
            </a:br>
            <a:r>
              <a:rPr lang="pt-BR" sz="3200" dirty="0" err="1" smtClean="0">
                <a:solidFill>
                  <a:srgbClr val="FFFF00"/>
                </a:solidFill>
              </a:rPr>
              <a:t>Frequência</a:t>
            </a:r>
            <a:r>
              <a:rPr lang="pt-BR" sz="3200" dirty="0" smtClean="0">
                <a:solidFill>
                  <a:srgbClr val="FFFF00"/>
                </a:solidFill>
              </a:rPr>
              <a:t> de zeros entre os participantes </a:t>
            </a:r>
            <a:endParaRPr lang="pt-BR" sz="3200" dirty="0">
              <a:solidFill>
                <a:srgbClr val="FFFF0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14282" y="1457254"/>
            <a:ext cx="4286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rgbClr val="FFFF00"/>
                </a:solidFill>
              </a:rPr>
              <a:t>Geral: Todas as instituições</a:t>
            </a:r>
            <a:endParaRPr lang="pt-BR" sz="2000" b="1" dirty="0">
              <a:solidFill>
                <a:srgbClr val="FFFF0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428860" y="3714752"/>
            <a:ext cx="4286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rgbClr val="FFFF00"/>
                </a:solidFill>
              </a:rPr>
              <a:t>Dados da UFC</a:t>
            </a:r>
            <a:endParaRPr lang="pt-BR" sz="2000" b="1" dirty="0">
              <a:solidFill>
                <a:srgbClr val="FFFF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857364"/>
            <a:ext cx="7143800" cy="1473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4071942"/>
            <a:ext cx="6364884" cy="153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557213"/>
          </a:xfrm>
        </p:spPr>
        <p:txBody>
          <a:bodyPr/>
          <a:lstStyle/>
          <a:p>
            <a:pPr>
              <a:defRPr/>
            </a:pPr>
            <a:r>
              <a:rPr lang="pt-BR" sz="3200" dirty="0" err="1" smtClean="0">
                <a:solidFill>
                  <a:srgbClr val="FFFF00"/>
                </a:solidFill>
              </a:rPr>
              <a:t>Microdados</a:t>
            </a:r>
            <a:r>
              <a:rPr lang="pt-BR" sz="3200" dirty="0" smtClean="0">
                <a:solidFill>
                  <a:srgbClr val="FFFF00"/>
                </a:solidFill>
              </a:rPr>
              <a:t> de </a:t>
            </a:r>
            <a:r>
              <a:rPr lang="pt-BR" sz="3200" dirty="0" smtClean="0">
                <a:solidFill>
                  <a:srgbClr val="FFFF00"/>
                </a:solidFill>
              </a:rPr>
              <a:t>2013 a 2015</a:t>
            </a:r>
            <a:br>
              <a:rPr lang="pt-BR" sz="3200" dirty="0" smtClean="0">
                <a:solidFill>
                  <a:srgbClr val="FFFF00"/>
                </a:solidFill>
              </a:rPr>
            </a:br>
            <a:r>
              <a:rPr lang="pt-BR" sz="3200" dirty="0" err="1" smtClean="0">
                <a:solidFill>
                  <a:srgbClr val="FFFF00"/>
                </a:solidFill>
              </a:rPr>
              <a:t>Frequência</a:t>
            </a:r>
            <a:r>
              <a:rPr lang="pt-BR" sz="3200" dirty="0" smtClean="0">
                <a:solidFill>
                  <a:srgbClr val="FFFF00"/>
                </a:solidFill>
              </a:rPr>
              <a:t> de zeros entre os participantes </a:t>
            </a:r>
            <a:endParaRPr lang="pt-BR" sz="3200" dirty="0">
              <a:solidFill>
                <a:srgbClr val="FFFF0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14282" y="1457254"/>
            <a:ext cx="4286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rgbClr val="FFFF00"/>
                </a:solidFill>
              </a:rPr>
              <a:t>Geral: Todas as instituições</a:t>
            </a:r>
            <a:endParaRPr lang="pt-BR" sz="2000" b="1" dirty="0">
              <a:solidFill>
                <a:srgbClr val="FFFF0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428860" y="3714752"/>
            <a:ext cx="4286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rgbClr val="FFFF00"/>
                </a:solidFill>
              </a:rPr>
              <a:t>Dados da UFC</a:t>
            </a:r>
            <a:endParaRPr lang="pt-BR" sz="2000" b="1" dirty="0">
              <a:solidFill>
                <a:srgbClr val="FFFF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857364"/>
            <a:ext cx="7215238" cy="1487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9" y="4108460"/>
            <a:ext cx="6364884" cy="153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Bússola">
  <a:themeElements>
    <a:clrScheme name="Bússola 14">
      <a:dk1>
        <a:srgbClr val="00008E"/>
      </a:dk1>
      <a:lt1>
        <a:srgbClr val="66FFFF"/>
      </a:lt1>
      <a:dk2>
        <a:srgbClr val="000066"/>
      </a:dk2>
      <a:lt2>
        <a:srgbClr val="99CCFF"/>
      </a:lt2>
      <a:accent1>
        <a:srgbClr val="304F7C"/>
      </a:accent1>
      <a:accent2>
        <a:srgbClr val="0089BA"/>
      </a:accent2>
      <a:accent3>
        <a:srgbClr val="AAAAB8"/>
      </a:accent3>
      <a:accent4>
        <a:srgbClr val="56DADA"/>
      </a:accent4>
      <a:accent5>
        <a:srgbClr val="ADB2BF"/>
      </a:accent5>
      <a:accent6>
        <a:srgbClr val="007CA8"/>
      </a:accent6>
      <a:hlink>
        <a:srgbClr val="66CCFF"/>
      </a:hlink>
      <a:folHlink>
        <a:srgbClr val="00CC99"/>
      </a:folHlink>
    </a:clrScheme>
    <a:fontScheme name="Bússol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ússola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ússola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ússola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ússola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ússola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ússola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ússola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ússola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ússola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ússola 10">
        <a:dk1>
          <a:srgbClr val="000058"/>
        </a:dk1>
        <a:lt1>
          <a:srgbClr val="66FFFF"/>
        </a:lt1>
        <a:dk2>
          <a:srgbClr val="000066"/>
        </a:dk2>
        <a:lt2>
          <a:srgbClr val="99CCFF"/>
        </a:lt2>
        <a:accent1>
          <a:srgbClr val="170D9F"/>
        </a:accent1>
        <a:accent2>
          <a:srgbClr val="0089BA"/>
        </a:accent2>
        <a:accent3>
          <a:srgbClr val="AAAAB8"/>
        </a:accent3>
        <a:accent4>
          <a:srgbClr val="56DADA"/>
        </a:accent4>
        <a:accent5>
          <a:srgbClr val="ABAAC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ússola 11">
        <a:dk1>
          <a:srgbClr val="000058"/>
        </a:dk1>
        <a:lt1>
          <a:srgbClr val="66FFFF"/>
        </a:lt1>
        <a:dk2>
          <a:srgbClr val="000066"/>
        </a:dk2>
        <a:lt2>
          <a:srgbClr val="99CCFF"/>
        </a:lt2>
        <a:accent1>
          <a:srgbClr val="304F7C"/>
        </a:accent1>
        <a:accent2>
          <a:srgbClr val="0089BA"/>
        </a:accent2>
        <a:accent3>
          <a:srgbClr val="AAAAB8"/>
        </a:accent3>
        <a:accent4>
          <a:srgbClr val="56DADA"/>
        </a:accent4>
        <a:accent5>
          <a:srgbClr val="ADB2BF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ússola 12">
        <a:dk1>
          <a:srgbClr val="0000E2"/>
        </a:dk1>
        <a:lt1>
          <a:srgbClr val="66FFFF"/>
        </a:lt1>
        <a:dk2>
          <a:srgbClr val="000066"/>
        </a:dk2>
        <a:lt2>
          <a:srgbClr val="99CCFF"/>
        </a:lt2>
        <a:accent1>
          <a:srgbClr val="304F7C"/>
        </a:accent1>
        <a:accent2>
          <a:srgbClr val="0089BA"/>
        </a:accent2>
        <a:accent3>
          <a:srgbClr val="AAAAB8"/>
        </a:accent3>
        <a:accent4>
          <a:srgbClr val="56DADA"/>
        </a:accent4>
        <a:accent5>
          <a:srgbClr val="ADB2BF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ússola 13">
        <a:dk1>
          <a:srgbClr val="0000A4"/>
        </a:dk1>
        <a:lt1>
          <a:srgbClr val="66FFFF"/>
        </a:lt1>
        <a:dk2>
          <a:srgbClr val="000066"/>
        </a:dk2>
        <a:lt2>
          <a:srgbClr val="99CCFF"/>
        </a:lt2>
        <a:accent1>
          <a:srgbClr val="304F7C"/>
        </a:accent1>
        <a:accent2>
          <a:srgbClr val="0089BA"/>
        </a:accent2>
        <a:accent3>
          <a:srgbClr val="AAAAB8"/>
        </a:accent3>
        <a:accent4>
          <a:srgbClr val="56DADA"/>
        </a:accent4>
        <a:accent5>
          <a:srgbClr val="ADB2BF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ússola 14">
        <a:dk1>
          <a:srgbClr val="00008E"/>
        </a:dk1>
        <a:lt1>
          <a:srgbClr val="66FFFF"/>
        </a:lt1>
        <a:dk2>
          <a:srgbClr val="000066"/>
        </a:dk2>
        <a:lt2>
          <a:srgbClr val="99CCFF"/>
        </a:lt2>
        <a:accent1>
          <a:srgbClr val="304F7C"/>
        </a:accent1>
        <a:accent2>
          <a:srgbClr val="0089BA"/>
        </a:accent2>
        <a:accent3>
          <a:srgbClr val="AAAAB8"/>
        </a:accent3>
        <a:accent4>
          <a:srgbClr val="56DADA"/>
        </a:accent4>
        <a:accent5>
          <a:srgbClr val="ADB2BF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Compass</Template>
  <TotalTime>2987</TotalTime>
  <Words>277</Words>
  <Application>Microsoft Office PowerPoint</Application>
  <PresentationFormat>Apresentação na tela (4:3)</PresentationFormat>
  <Paragraphs>40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Bússola</vt:lpstr>
      <vt:lpstr>UNIVERSIDADE FEDERAL DO CEARÁ PRÓ-REITORIA DE GRADUAÇÃO  Coordenadoria Geral de Programas Acadêmicos Diretoria de Indicadores de Graduação e Registros Estatísticos  ENADE: análise das notas zero nas edições de 2013 a 2015 André Jalles </vt:lpstr>
      <vt:lpstr>Nota ENADE</vt:lpstr>
      <vt:lpstr>Formatação da Nota ENADE</vt:lpstr>
      <vt:lpstr>Insumos avaliados: Conceito do Curso</vt:lpstr>
      <vt:lpstr>Evolução histórica da avaliação da graduação  IGC  (graduação - NE)</vt:lpstr>
      <vt:lpstr>Áreas e ano da avaliação</vt:lpstr>
      <vt:lpstr>Microdados de 2013 a 2015 forma de categorização da participação </vt:lpstr>
      <vt:lpstr>Microdados de 2013 a 2015 Frequência de zeros entre os participantes </vt:lpstr>
      <vt:lpstr>Microdados de 2013 a 2015 Frequência de zeros entre os participantes </vt:lpstr>
      <vt:lpstr>Microdados de 2013 a 2015 Frequência de zeros entre os participantes </vt:lpstr>
      <vt:lpstr>Microdados de 2013 a 2015 Frequência de zeros entre os participantes </vt:lpstr>
      <vt:lpstr>Microdados de 2013 a 2015 Frequência de zeros entre os participantes </vt:lpstr>
      <vt:lpstr>Microdados de 2013 a 2015 Frequência de zeros entre os participantes </vt:lpstr>
      <vt:lpstr>Microdados de 2013 a 2015 Frequência de zeros entre os participantes </vt:lpstr>
      <vt:lpstr>Microdados de 2013 a 2015 Frequência de zeros entre os participantes </vt:lpstr>
      <vt:lpstr>Microdados de 2013 a 2015 Frequência de zeros Formação Geral dissertativa </vt:lpstr>
      <vt:lpstr>Microdados de 2013 a 2015 Frequência de zeros C. Específico dissertativa </vt:lpstr>
      <vt:lpstr>ENADE: ponto fundamental Nota dos alunos concluintes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UNIVERSIDADE FEDERAL DO CEARÁ PRÓ-REITORIA DE GRADUAÇÃO OFICINA DE FORMAÇÃO DE COORDENADORES</dc:title>
  <dc:creator>.</dc:creator>
  <cp:lastModifiedBy>jalles</cp:lastModifiedBy>
  <cp:revision>228</cp:revision>
  <dcterms:created xsi:type="dcterms:W3CDTF">2011-03-25T22:44:08Z</dcterms:created>
  <dcterms:modified xsi:type="dcterms:W3CDTF">2017-06-23T19:23:48Z</dcterms:modified>
</cp:coreProperties>
</file>